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7" r:id="rId11"/>
    <p:sldId id="268" r:id="rId12"/>
    <p:sldId id="269" r:id="rId13"/>
    <p:sldId id="262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44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88C484-56B3-43DC-B1B6-759FA8E0D6A4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11B60D0-EEF8-42FC-A09F-43B0D58BFCE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C484-56B3-43DC-B1B6-759FA8E0D6A4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B60D0-EEF8-42FC-A09F-43B0D58BF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C484-56B3-43DC-B1B6-759FA8E0D6A4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B60D0-EEF8-42FC-A09F-43B0D58BF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C484-56B3-43DC-B1B6-759FA8E0D6A4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B60D0-EEF8-42FC-A09F-43B0D58BF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88C484-56B3-43DC-B1B6-759FA8E0D6A4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11B60D0-EEF8-42FC-A09F-43B0D58BFC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C484-56B3-43DC-B1B6-759FA8E0D6A4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11B60D0-EEF8-42FC-A09F-43B0D58BFC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C484-56B3-43DC-B1B6-759FA8E0D6A4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11B60D0-EEF8-42FC-A09F-43B0D58BF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C484-56B3-43DC-B1B6-759FA8E0D6A4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B60D0-EEF8-42FC-A09F-43B0D58BFCE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C484-56B3-43DC-B1B6-759FA8E0D6A4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B60D0-EEF8-42FC-A09F-43B0D58BF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88C484-56B3-43DC-B1B6-759FA8E0D6A4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11B60D0-EEF8-42FC-A09F-43B0D58BFC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88C484-56B3-43DC-B1B6-759FA8E0D6A4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11B60D0-EEF8-42FC-A09F-43B0D58BFC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188C484-56B3-43DC-B1B6-759FA8E0D6A4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11B60D0-EEF8-42FC-A09F-43B0D58BFCEB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se-danilko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2334121"/>
          </a:xfrm>
        </p:spPr>
        <p:txBody>
          <a:bodyPr>
            <a:noAutofit/>
          </a:bodyPr>
          <a:lstStyle/>
          <a:p>
            <a:r>
              <a:rPr lang="ru-RU" sz="4400" dirty="0" smtClean="0"/>
              <a:t>Возможности лаборатории клеточных культур</a:t>
            </a:r>
            <a:br>
              <a:rPr lang="ru-RU" sz="4400" dirty="0" smtClean="0"/>
            </a:br>
            <a:r>
              <a:rPr lang="ru-RU" sz="4400" dirty="0" smtClean="0"/>
              <a:t>ЦНИЛ БГМУ</a:t>
            </a:r>
            <a:endParaRPr lang="ru-RU" sz="4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07904" y="5589240"/>
            <a:ext cx="1817578" cy="609600"/>
          </a:xfrm>
        </p:spPr>
        <p:txBody>
          <a:bodyPr/>
          <a:lstStyle/>
          <a:p>
            <a:r>
              <a:rPr lang="ru-RU" dirty="0" smtClean="0"/>
              <a:t>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1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Оборудование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8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9" y="1484784"/>
            <a:ext cx="3770411" cy="514272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88" y="1484784"/>
            <a:ext cx="3800780" cy="51425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2138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Оборудование</a:t>
            </a:r>
          </a:p>
        </p:txBody>
      </p:sp>
      <p:pic>
        <p:nvPicPr>
          <p:cNvPr id="615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5"/>
            <a:ext cx="3770244" cy="50610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3"/>
            <a:ext cx="3839141" cy="504056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6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906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Оборудование</a:t>
            </a:r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7327"/>
            <a:ext cx="4032448" cy="50923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14380"/>
            <a:ext cx="4392488" cy="358159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0020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Этапы </a:t>
            </a:r>
            <a:r>
              <a:rPr lang="ru-RU" dirty="0" smtClean="0">
                <a:solidFill>
                  <a:srgbClr val="FFFF00"/>
                </a:solidFill>
              </a:rPr>
              <a:t>проведения </a:t>
            </a:r>
            <a:r>
              <a:rPr lang="ru-RU" dirty="0" smtClean="0">
                <a:solidFill>
                  <a:srgbClr val="FFFF00"/>
                </a:solidFill>
              </a:rPr>
              <a:t>научного </a:t>
            </a:r>
            <a:r>
              <a:rPr lang="ru-RU" dirty="0" smtClean="0">
                <a:solidFill>
                  <a:srgbClr val="FFFF00"/>
                </a:solidFill>
              </a:rPr>
              <a:t>исследования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79107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Формулирование клинической проблемы</a:t>
            </a:r>
          </a:p>
          <a:p>
            <a:r>
              <a:rPr lang="ru-RU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Выбор методологических подходов к решению проблемы</a:t>
            </a:r>
          </a:p>
          <a:p>
            <a:r>
              <a:rPr lang="ru-RU" sz="2600" dirty="0" smtClean="0"/>
              <a:t>Оценка стоимости работы</a:t>
            </a:r>
          </a:p>
          <a:p>
            <a:r>
              <a:rPr lang="ru-RU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Поиск источников финансирования</a:t>
            </a:r>
          </a:p>
          <a:p>
            <a:r>
              <a:rPr lang="ru-RU" sz="2600" dirty="0" smtClean="0"/>
              <a:t>Формирование клинических групп для проведения исследования</a:t>
            </a:r>
          </a:p>
          <a:p>
            <a:r>
              <a:rPr lang="ru-RU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Сбор биологического материала</a:t>
            </a:r>
          </a:p>
          <a:p>
            <a:r>
              <a:rPr lang="ru-RU" sz="2600" dirty="0" smtClean="0"/>
              <a:t>Закупка материалов и реактивов </a:t>
            </a:r>
          </a:p>
          <a:p>
            <a:r>
              <a:rPr lang="ru-RU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Проведение экспериментальных работ</a:t>
            </a:r>
          </a:p>
          <a:p>
            <a:r>
              <a:rPr lang="ru-RU" sz="2600" dirty="0" smtClean="0"/>
              <a:t>Оценка результатов и формулирование выводов</a:t>
            </a:r>
          </a:p>
          <a:p>
            <a:r>
              <a:rPr lang="ru-RU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Составление отчетов и написание статей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Пример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9" t="14830" r="32811" b="33334"/>
          <a:stretch/>
        </p:blipFill>
        <p:spPr bwMode="auto">
          <a:xfrm>
            <a:off x="467544" y="1412776"/>
            <a:ext cx="8136904" cy="503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355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8" t="34045" r="32715" b="6477"/>
          <a:stretch/>
        </p:blipFill>
        <p:spPr bwMode="auto">
          <a:xfrm>
            <a:off x="683568" y="836712"/>
            <a:ext cx="7560840" cy="568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051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3" t="12538" r="32976" b="9776"/>
          <a:stretch/>
        </p:blipFill>
        <p:spPr bwMode="auto">
          <a:xfrm>
            <a:off x="467544" y="476672"/>
            <a:ext cx="7848872" cy="611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52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46236"/>
            <a:ext cx="3826768" cy="4807099"/>
          </a:xfrm>
        </p:spPr>
        <p:txBody>
          <a:bodyPr/>
          <a:lstStyle/>
          <a:p>
            <a:r>
              <a:rPr lang="ru-RU" dirty="0" smtClean="0"/>
              <a:t>Возможная стоимость исследования в России  - 500 000 – 1 000 000 руб.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1" t="17702" r="49402" b="25981"/>
          <a:stretch/>
        </p:blipFill>
        <p:spPr bwMode="auto">
          <a:xfrm>
            <a:off x="683568" y="404664"/>
            <a:ext cx="3744416" cy="61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322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1494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FFFF00"/>
                </a:solidFill>
              </a:rPr>
              <a:t>Благодарю за внимание!!!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6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Сотрудники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835380"/>
              </p:ext>
            </p:extLst>
          </p:nvPr>
        </p:nvGraphicFramePr>
        <p:xfrm>
          <a:off x="2555776" y="1556792"/>
          <a:ext cx="5992361" cy="2598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2503"/>
                <a:gridCol w="3919858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Руководитель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к.б.н., Данилко Ксения Владимировна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М.н.с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Старший лаборант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Слесаренко Яна Сергеевна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Хайруллина Резеда Руслановна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50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Аспирант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Назарова Лилия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Шамилева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35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Аспирант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Цветкова Анжела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Владимировна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4437112"/>
            <a:ext cx="61180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cs typeface="Calibri" pitchFamily="34" charset="0"/>
              </a:rPr>
              <a:t>Контактная информация</a:t>
            </a:r>
          </a:p>
          <a:p>
            <a:endParaRPr lang="ru-RU" dirty="0">
              <a:cs typeface="Calibri" pitchFamily="34" charset="0"/>
            </a:endParaRPr>
          </a:p>
          <a:p>
            <a:r>
              <a:rPr lang="ru-RU" dirty="0">
                <a:cs typeface="Calibri" pitchFamily="34" charset="0"/>
              </a:rPr>
              <a:t>Адрес: г. Уфа, ул. </a:t>
            </a:r>
            <a:r>
              <a:rPr lang="ru-RU" dirty="0" err="1">
                <a:cs typeface="Calibri" pitchFamily="34" charset="0"/>
              </a:rPr>
              <a:t>Заки</a:t>
            </a:r>
            <a:r>
              <a:rPr lang="ru-RU" dirty="0">
                <a:cs typeface="Calibri" pitchFamily="34" charset="0"/>
              </a:rPr>
              <a:t> </a:t>
            </a:r>
            <a:r>
              <a:rPr lang="ru-RU" dirty="0" err="1">
                <a:cs typeface="Calibri" pitchFamily="34" charset="0"/>
              </a:rPr>
              <a:t>Валиди</a:t>
            </a:r>
            <a:r>
              <a:rPr lang="ru-RU" dirty="0">
                <a:cs typeface="Calibri" pitchFamily="34" charset="0"/>
              </a:rPr>
              <a:t>, д. 45/1, здание вивария БГМУ</a:t>
            </a:r>
          </a:p>
          <a:p>
            <a:r>
              <a:rPr lang="ru-RU" dirty="0">
                <a:cs typeface="Calibri" pitchFamily="34" charset="0"/>
              </a:rPr>
              <a:t>Тел</a:t>
            </a:r>
            <a:r>
              <a:rPr lang="en-US" dirty="0">
                <a:cs typeface="Calibri" pitchFamily="34" charset="0"/>
              </a:rPr>
              <a:t>: 8 (</a:t>
            </a:r>
            <a:r>
              <a:rPr lang="en-US" dirty="0" smtClean="0">
                <a:cs typeface="Calibri" pitchFamily="34" charset="0"/>
              </a:rPr>
              <a:t>917) </a:t>
            </a:r>
            <a:r>
              <a:rPr lang="en-US" dirty="0">
                <a:cs typeface="Calibri" pitchFamily="34" charset="0"/>
              </a:rPr>
              <a:t>75-46-745. </a:t>
            </a:r>
            <a:endParaRPr lang="ru-RU" dirty="0">
              <a:cs typeface="Calibri" pitchFamily="34" charset="0"/>
            </a:endParaRPr>
          </a:p>
          <a:p>
            <a:r>
              <a:rPr lang="en-US" dirty="0">
                <a:cs typeface="Calibri" pitchFamily="34" charset="0"/>
              </a:rPr>
              <a:t>E-mail: </a:t>
            </a:r>
            <a:r>
              <a:rPr lang="en-US" u="sng" dirty="0">
                <a:cs typeface="Calibri" pitchFamily="34" charset="0"/>
                <a:hlinkClick r:id="rId2"/>
              </a:rPr>
              <a:t>kse-danilko@yandex.ru</a:t>
            </a:r>
            <a:endParaRPr lang="ru-RU" dirty="0">
              <a:cs typeface="Calibri" pitchFamily="34" charset="0"/>
            </a:endParaRPr>
          </a:p>
          <a:p>
            <a:r>
              <a:rPr lang="ru-RU" dirty="0">
                <a:cs typeface="Calibri" pitchFamily="34" charset="0"/>
              </a:rPr>
              <a:t>Время работы: пн.-пт.  </a:t>
            </a:r>
            <a:r>
              <a:rPr lang="ru-RU" dirty="0" smtClean="0">
                <a:cs typeface="Calibri" pitchFamily="34" charset="0"/>
              </a:rPr>
              <a:t>9.00-17.00</a:t>
            </a:r>
            <a:endParaRPr lang="ru-RU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Молекулярно-генетические </a:t>
            </a:r>
            <a:r>
              <a:rPr lang="ru-RU" dirty="0">
                <a:solidFill>
                  <a:srgbClr val="FFFF00"/>
                </a:solidFill>
              </a:rPr>
              <a:t>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/>
              <a:t>Экстракция </a:t>
            </a:r>
            <a:r>
              <a:rPr lang="ru-RU" dirty="0" smtClean="0"/>
              <a:t>геномной ДНК </a:t>
            </a:r>
            <a:r>
              <a:rPr lang="en-US" dirty="0" smtClean="0"/>
              <a:t>(</a:t>
            </a:r>
            <a:r>
              <a:rPr lang="ru-RU" sz="2200" dirty="0" smtClean="0"/>
              <a:t>фенольно-хлороформный метод, колоночный метод, с использованием наборов различных производителей</a:t>
            </a:r>
            <a:r>
              <a:rPr lang="en-US" dirty="0" smtClean="0"/>
              <a:t>)</a:t>
            </a:r>
            <a:endParaRPr lang="ru-RU" dirty="0" smtClean="0"/>
          </a:p>
          <a:p>
            <a:pPr lvl="0"/>
            <a:r>
              <a:rPr lang="ru-RU" dirty="0" smtClean="0"/>
              <a:t>Экстракция РНК (</a:t>
            </a:r>
            <a:r>
              <a:rPr lang="en-US" sz="2200" dirty="0" err="1" smtClean="0"/>
              <a:t>Trizol</a:t>
            </a:r>
            <a:r>
              <a:rPr lang="ru-RU" sz="2200" dirty="0" smtClean="0"/>
              <a:t>, колоночный метод и др.</a:t>
            </a:r>
            <a:r>
              <a:rPr lang="ru-RU" dirty="0" smtClean="0"/>
              <a:t>)</a:t>
            </a:r>
            <a:endParaRPr lang="ru-RU" dirty="0"/>
          </a:p>
          <a:p>
            <a:pPr lvl="0"/>
            <a:r>
              <a:rPr lang="ru-RU" dirty="0"/>
              <a:t>ПЦР </a:t>
            </a:r>
            <a:r>
              <a:rPr lang="ru-RU" dirty="0" smtClean="0"/>
              <a:t>с </a:t>
            </a:r>
            <a:r>
              <a:rPr lang="ru-RU" dirty="0" err="1" smtClean="0"/>
              <a:t>детекцией</a:t>
            </a:r>
            <a:r>
              <a:rPr lang="ru-RU" dirty="0" smtClean="0"/>
              <a:t> в </a:t>
            </a:r>
            <a:r>
              <a:rPr lang="ru-RU" dirty="0" err="1" smtClean="0"/>
              <a:t>агарозном</a:t>
            </a:r>
            <a:r>
              <a:rPr lang="ru-RU" dirty="0" smtClean="0"/>
              <a:t> или ПААГ геле</a:t>
            </a:r>
            <a:endParaRPr lang="ru-RU" dirty="0"/>
          </a:p>
          <a:p>
            <a:pPr lvl="0"/>
            <a:r>
              <a:rPr lang="ru-RU" dirty="0" smtClean="0"/>
              <a:t>ПЦР в реальном времени (</a:t>
            </a:r>
            <a:r>
              <a:rPr lang="ru-RU" sz="2200" dirty="0" smtClean="0"/>
              <a:t>качественная и количественная</a:t>
            </a:r>
            <a:r>
              <a:rPr lang="ru-RU" dirty="0" smtClean="0"/>
              <a:t>)</a:t>
            </a:r>
            <a:endParaRPr lang="ru-RU" dirty="0"/>
          </a:p>
          <a:p>
            <a:pPr lvl="0"/>
            <a:r>
              <a:rPr lang="ru-RU" dirty="0" smtClean="0"/>
              <a:t>ПЦР с обратной транскрипцией</a:t>
            </a:r>
            <a:endParaRPr lang="ru-RU" dirty="0"/>
          </a:p>
          <a:p>
            <a:pPr lvl="0"/>
            <a:r>
              <a:rPr lang="ru-RU" dirty="0" err="1" smtClean="0"/>
              <a:t>Рестрикционный</a:t>
            </a:r>
            <a:r>
              <a:rPr lang="ru-RU" dirty="0" smtClean="0"/>
              <a:t> анализ</a:t>
            </a:r>
          </a:p>
          <a:p>
            <a:pPr lvl="0"/>
            <a:r>
              <a:rPr lang="en-US" dirty="0" smtClean="0"/>
              <a:t>SSCP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3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Цитофлуориметрические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Исследование </a:t>
            </a:r>
            <a:r>
              <a:rPr lang="ru-RU" sz="3000" dirty="0" err="1" smtClean="0"/>
              <a:t>апоптоза</a:t>
            </a:r>
            <a:r>
              <a:rPr lang="ru-RU" sz="3000" dirty="0" smtClean="0"/>
              <a:t> клеток</a:t>
            </a:r>
          </a:p>
          <a:p>
            <a:r>
              <a:rPr lang="ru-RU" sz="3000" dirty="0"/>
              <a:t> </a:t>
            </a:r>
            <a:r>
              <a:rPr lang="ru-RU" sz="3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3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ценка функциональной активности фагоцитов</a:t>
            </a:r>
          </a:p>
          <a:p>
            <a:r>
              <a:rPr lang="ru-RU" sz="3000" dirty="0"/>
              <a:t>Оценка функциональной </a:t>
            </a:r>
            <a:r>
              <a:rPr lang="ru-RU" sz="3000" dirty="0" smtClean="0"/>
              <a:t>активности цитотоксических клеток</a:t>
            </a:r>
            <a:endParaRPr lang="ru-RU" sz="30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ru-RU" sz="3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Оценка </a:t>
            </a:r>
            <a:r>
              <a:rPr lang="ru-RU" sz="3000" dirty="0" smtClean="0"/>
              <a:t>пролиферативной активности клеток</a:t>
            </a:r>
          </a:p>
          <a:p>
            <a:r>
              <a:rPr lang="ru-RU" sz="3000" dirty="0" smtClean="0"/>
              <a:t>Исследование </a:t>
            </a:r>
            <a:r>
              <a:rPr lang="ru-RU" sz="3000" dirty="0" err="1" smtClean="0"/>
              <a:t>субпопуляционного</a:t>
            </a:r>
            <a:r>
              <a:rPr lang="ru-RU" sz="3000" dirty="0" smtClean="0"/>
              <a:t> состава лейкоцитов (</a:t>
            </a:r>
            <a:r>
              <a:rPr lang="ru-RU" sz="2200" dirty="0" smtClean="0"/>
              <a:t>по 6 параметрам</a:t>
            </a:r>
            <a:r>
              <a:rPr lang="ru-RU" sz="3000" dirty="0" smtClean="0"/>
              <a:t>)</a:t>
            </a:r>
          </a:p>
          <a:p>
            <a:r>
              <a:rPr lang="ru-RU" sz="3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Исследование </a:t>
            </a:r>
            <a:r>
              <a:rPr lang="ru-RU" sz="3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субпопуляций</a:t>
            </a:r>
            <a:r>
              <a:rPr lang="ru-RU" sz="3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клеток в суспензии(</a:t>
            </a:r>
            <a:r>
              <a:rPr lang="ru-RU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 6 параметрам</a:t>
            </a:r>
            <a:r>
              <a:rPr lang="ru-RU" sz="3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)</a:t>
            </a:r>
          </a:p>
          <a:p>
            <a:r>
              <a:rPr lang="ru-RU" sz="3000" dirty="0" smtClean="0"/>
              <a:t>Сортировка клеток по </a:t>
            </a:r>
            <a:r>
              <a:rPr lang="ru-RU" sz="4000" dirty="0" smtClean="0"/>
              <a:t>(</a:t>
            </a:r>
            <a:r>
              <a:rPr lang="ru-RU" sz="2200" dirty="0" smtClean="0"/>
              <a:t>6 параметров</a:t>
            </a:r>
            <a:r>
              <a:rPr lang="ru-RU" sz="4000" dirty="0" smtClean="0"/>
              <a:t>)</a:t>
            </a:r>
            <a:endParaRPr lang="ru-RU" sz="4000" dirty="0"/>
          </a:p>
          <a:p>
            <a:endParaRPr lang="ru-RU" sz="3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ru-RU" sz="30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Микроскопический анализ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556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Микроскопия в светлом поле (макс</a:t>
            </a:r>
            <a:r>
              <a:rPr lang="ru-RU" dirty="0"/>
              <a:t>. х </a:t>
            </a:r>
            <a:r>
              <a:rPr lang="ru-RU" dirty="0" smtClean="0"/>
              <a:t>1000)</a:t>
            </a:r>
          </a:p>
          <a:p>
            <a:r>
              <a:rPr lang="ru-RU" dirty="0" smtClean="0"/>
              <a:t>Фазово-контрастная микроскопия (</a:t>
            </a:r>
            <a:r>
              <a:rPr lang="ru-RU" sz="2000" dirty="0"/>
              <a:t>макс. х 630</a:t>
            </a:r>
            <a:r>
              <a:rPr lang="ru-RU" dirty="0" smtClean="0"/>
              <a:t>)</a:t>
            </a:r>
          </a:p>
          <a:p>
            <a:r>
              <a:rPr lang="ru-RU" dirty="0" err="1"/>
              <a:t>Флюоресцентная</a:t>
            </a:r>
            <a:r>
              <a:rPr lang="ru-RU" dirty="0"/>
              <a:t> (люминесцентная) микроскопия </a:t>
            </a:r>
            <a:r>
              <a:rPr lang="ru-RU" dirty="0" smtClean="0"/>
              <a:t>(</a:t>
            </a:r>
            <a:r>
              <a:rPr lang="ru-RU" sz="2000" dirty="0" smtClean="0"/>
              <a:t>макс. х 630</a:t>
            </a:r>
            <a:r>
              <a:rPr lang="ru-RU" dirty="0" smtClean="0"/>
              <a:t>)</a:t>
            </a:r>
          </a:p>
          <a:p>
            <a:r>
              <a:rPr lang="ru-RU" dirty="0" smtClean="0"/>
              <a:t>Фото и </a:t>
            </a:r>
            <a:r>
              <a:rPr lang="ru-RU" dirty="0"/>
              <a:t>видео </a:t>
            </a:r>
            <a:r>
              <a:rPr lang="ru-RU" dirty="0" smtClean="0"/>
              <a:t>регистрация изображений</a:t>
            </a:r>
          </a:p>
          <a:p>
            <a:r>
              <a:rPr lang="ru-RU" dirty="0" smtClean="0"/>
              <a:t>Прямой и инвертированный микроскопы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0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Культуральные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Получение </a:t>
            </a:r>
            <a:r>
              <a:rPr lang="ru-RU" dirty="0"/>
              <a:t>первичных культур клеток животных и </a:t>
            </a:r>
            <a:r>
              <a:rPr lang="ru-RU" dirty="0" smtClean="0"/>
              <a:t>человека (</a:t>
            </a:r>
            <a:r>
              <a:rPr lang="ru-RU" sz="2000" dirty="0" smtClean="0"/>
              <a:t>суспензионных и адгезионных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Культивирование постоянных клеточных </a:t>
            </a:r>
            <a:r>
              <a:rPr lang="ru-RU" dirty="0"/>
              <a:t>линий животных и человека (</a:t>
            </a:r>
            <a:r>
              <a:rPr lang="ru-RU" sz="2000" dirty="0"/>
              <a:t>суспензионных и адгезионных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Клонирование клеток</a:t>
            </a:r>
          </a:p>
          <a:p>
            <a:pPr lvl="0"/>
            <a:r>
              <a:rPr lang="ru-RU" dirty="0"/>
              <a:t>Оценка </a:t>
            </a:r>
            <a:r>
              <a:rPr lang="ru-RU" dirty="0" err="1"/>
              <a:t>цитотоксичности</a:t>
            </a:r>
            <a:r>
              <a:rPr lang="ru-RU" dirty="0"/>
              <a:t> химических </a:t>
            </a:r>
            <a:r>
              <a:rPr lang="ru-RU" dirty="0" smtClean="0"/>
              <a:t>соединений и материалов (</a:t>
            </a:r>
            <a:r>
              <a:rPr lang="ru-RU" sz="2200" dirty="0" smtClean="0"/>
              <a:t>МТТ-тест и др.)</a:t>
            </a:r>
          </a:p>
          <a:p>
            <a:pPr lvl="0"/>
            <a:r>
              <a:rPr lang="ru-RU" dirty="0" smtClean="0"/>
              <a:t>Оценка жизнеспособности клеток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0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Вспомогательные методики и операции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07099"/>
          </a:xfrm>
        </p:spPr>
        <p:txBody>
          <a:bodyPr>
            <a:normAutofit/>
          </a:bodyPr>
          <a:lstStyle/>
          <a:p>
            <a:r>
              <a:rPr lang="ru-RU" sz="2800" dirty="0"/>
              <a:t>Н</a:t>
            </a:r>
            <a:r>
              <a:rPr lang="ru-RU" sz="2800" dirty="0" smtClean="0"/>
              <a:t>изкотемпературное </a:t>
            </a:r>
            <a:r>
              <a:rPr lang="ru-RU" sz="2800" dirty="0"/>
              <a:t>замораживание и хранение при -70 °</a:t>
            </a:r>
            <a:r>
              <a:rPr lang="ru-RU" sz="2800" dirty="0" smtClean="0"/>
              <a:t>С</a:t>
            </a:r>
          </a:p>
          <a:p>
            <a:r>
              <a:rPr lang="ru-RU" sz="2800" dirty="0"/>
              <a:t>З</a:t>
            </a:r>
            <a:r>
              <a:rPr lang="ru-RU" sz="2800" dirty="0" smtClean="0"/>
              <a:t>амораживание </a:t>
            </a:r>
            <a:r>
              <a:rPr lang="ru-RU" sz="2800" dirty="0"/>
              <a:t>небольших образцов тканей и </a:t>
            </a:r>
            <a:r>
              <a:rPr lang="ru-RU" sz="2800" dirty="0" smtClean="0"/>
              <a:t>клеток в жидком азоте </a:t>
            </a:r>
            <a:r>
              <a:rPr lang="ru-RU" sz="2800" dirty="0"/>
              <a:t>-</a:t>
            </a:r>
            <a:r>
              <a:rPr lang="ru-RU" sz="2800" dirty="0" smtClean="0"/>
              <a:t>197°С</a:t>
            </a:r>
            <a:endParaRPr lang="ru-RU" sz="2800" dirty="0" smtClean="0"/>
          </a:p>
          <a:p>
            <a:r>
              <a:rPr lang="ru-RU" sz="2800" dirty="0" smtClean="0"/>
              <a:t>С</a:t>
            </a:r>
            <a:r>
              <a:rPr lang="ru-RU" sz="2800" dirty="0" smtClean="0"/>
              <a:t>терилизация </a:t>
            </a:r>
            <a:r>
              <a:rPr lang="ru-RU" sz="2800" dirty="0"/>
              <a:t>сухим </a:t>
            </a:r>
            <a:r>
              <a:rPr lang="ru-RU" sz="2800" dirty="0" smtClean="0"/>
              <a:t>жаром инструментов </a:t>
            </a:r>
            <a:r>
              <a:rPr lang="ru-RU" sz="2800" dirty="0"/>
              <a:t>и </a:t>
            </a:r>
            <a:r>
              <a:rPr lang="ru-RU" sz="2800" dirty="0" smtClean="0"/>
              <a:t>посуды</a:t>
            </a:r>
            <a:endParaRPr lang="ru-RU" sz="2800" dirty="0"/>
          </a:p>
          <a:p>
            <a:r>
              <a:rPr lang="ru-RU" sz="2800" dirty="0" smtClean="0"/>
              <a:t> </a:t>
            </a:r>
            <a:r>
              <a:rPr lang="ru-RU" sz="2800" dirty="0"/>
              <a:t>А</a:t>
            </a:r>
            <a:r>
              <a:rPr lang="ru-RU" sz="2800" dirty="0" smtClean="0"/>
              <a:t>втоклавирование </a:t>
            </a:r>
            <a:r>
              <a:rPr lang="ru-RU" sz="2800" dirty="0"/>
              <a:t>инструментов и </a:t>
            </a:r>
            <a:r>
              <a:rPr lang="ru-RU" sz="2800" dirty="0" smtClean="0"/>
              <a:t>посуды</a:t>
            </a:r>
          </a:p>
          <a:p>
            <a:r>
              <a:rPr lang="ru-RU" sz="2800" dirty="0" smtClean="0"/>
              <a:t>Получение дистиллированной и </a:t>
            </a:r>
            <a:r>
              <a:rPr lang="ru-RU" sz="2800" dirty="0" err="1" smtClean="0"/>
              <a:t>деионизированной</a:t>
            </a:r>
            <a:r>
              <a:rPr lang="ru-RU" sz="2800" dirty="0" smtClean="0"/>
              <a:t> воды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035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Планируется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>Иммуногистохимия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Приготовление препаратов из парафиновых блоков</a:t>
            </a:r>
          </a:p>
          <a:p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Прямой метод ИГХ</a:t>
            </a:r>
          </a:p>
          <a:p>
            <a:r>
              <a:rPr lang="ru-RU" sz="2800" dirty="0" smtClean="0"/>
              <a:t>Непрямой метод ИГХ</a:t>
            </a:r>
          </a:p>
          <a:p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Окраска тканей с помощью ферментов</a:t>
            </a:r>
          </a:p>
          <a:p>
            <a:r>
              <a:rPr lang="ru-RU" sz="2800" dirty="0" smtClean="0"/>
              <a:t>Окраска тканей с помощью флуоресцентных красителей</a:t>
            </a:r>
          </a:p>
        </p:txBody>
      </p:sp>
    </p:spTree>
    <p:extLst>
      <p:ext uri="{BB962C8B-B14F-4D97-AF65-F5344CB8AC3E}">
        <p14:creationId xmlns:p14="http://schemas.microsoft.com/office/powerpoint/2010/main" val="1441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Проводится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в ЦНИЛ </a:t>
            </a:r>
            <a:r>
              <a:rPr lang="ru-RU" dirty="0" smtClean="0"/>
              <a:t>Иммунологический анализ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Любые наборы любых производителей: исследование количества антител, гормонов, ферментов, антигенов и др. </a:t>
            </a:r>
            <a:r>
              <a:rPr lang="ru-RU" sz="2800" dirty="0"/>
              <a:t>в биологических </a:t>
            </a:r>
            <a:r>
              <a:rPr lang="ru-RU" sz="2800" dirty="0" smtClean="0"/>
              <a:t>средах</a:t>
            </a:r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FFFF00"/>
                </a:solidFill>
              </a:rPr>
              <a:t>Приобретается</a:t>
            </a:r>
            <a:r>
              <a:rPr lang="ru-RU" sz="2800" dirty="0" smtClean="0"/>
              <a:t> многофункциональный планшетный </a:t>
            </a:r>
            <a:r>
              <a:rPr lang="ru-RU" sz="2800" dirty="0" err="1" smtClean="0"/>
              <a:t>ридер</a:t>
            </a:r>
            <a:r>
              <a:rPr lang="ru-RU" sz="2800" dirty="0" smtClean="0"/>
              <a:t> для регистрации абсорбции, флуоресценции, люминесценции подсчета числа клеток и др.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463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231</TotalTime>
  <Words>400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Возможности лаборатории клеточных культур ЦНИЛ БГМУ</vt:lpstr>
      <vt:lpstr>Сотрудники</vt:lpstr>
      <vt:lpstr>Молекулярно-генетические исследования </vt:lpstr>
      <vt:lpstr>Цитофлуориметрические исследования</vt:lpstr>
      <vt:lpstr>Микроскопический анализ</vt:lpstr>
      <vt:lpstr>Культуральные исследования</vt:lpstr>
      <vt:lpstr>Вспомогательные методики и операции</vt:lpstr>
      <vt:lpstr>Планируется  Иммуногистохимия</vt:lpstr>
      <vt:lpstr> Проводится в ЦНИЛ Иммунологический анализ</vt:lpstr>
      <vt:lpstr>Оборудование</vt:lpstr>
      <vt:lpstr>Оборудование</vt:lpstr>
      <vt:lpstr>Оборудование</vt:lpstr>
      <vt:lpstr>Этапы проведения научного исследования</vt:lpstr>
      <vt:lpstr>Пример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лаборатории клеточных культур ЦНИЛ БГМУ</dc:title>
  <dc:creator>311213</dc:creator>
  <cp:lastModifiedBy>User</cp:lastModifiedBy>
  <cp:revision>20</cp:revision>
  <dcterms:created xsi:type="dcterms:W3CDTF">2016-11-07T17:56:47Z</dcterms:created>
  <dcterms:modified xsi:type="dcterms:W3CDTF">2016-11-07T09:20:22Z</dcterms:modified>
</cp:coreProperties>
</file>